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  <p:sldMasterId id="2147483662" r:id="rId3"/>
    <p:sldMasterId id="2147483694" r:id="rId4"/>
  </p:sldMasterIdLst>
  <p:notesMasterIdLst>
    <p:notesMasterId r:id="rId16"/>
  </p:notesMasterIdLst>
  <p:handoutMasterIdLst>
    <p:handoutMasterId r:id="rId17"/>
  </p:handoutMasterIdLst>
  <p:sldIdLst>
    <p:sldId id="259" r:id="rId5"/>
    <p:sldId id="286" r:id="rId6"/>
    <p:sldId id="299" r:id="rId7"/>
    <p:sldId id="298" r:id="rId8"/>
    <p:sldId id="300" r:id="rId9"/>
    <p:sldId id="2120" r:id="rId10"/>
    <p:sldId id="2113" r:id="rId11"/>
    <p:sldId id="2115" r:id="rId12"/>
    <p:sldId id="2118" r:id="rId13"/>
    <p:sldId id="2116" r:id="rId14"/>
    <p:sldId id="2119" r:id="rId15"/>
  </p:sldIdLst>
  <p:sldSz cx="12192000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1" userDrawn="1">
          <p15:clr>
            <a:srgbClr val="A4A3A4"/>
          </p15:clr>
        </p15:guide>
        <p15:guide id="2" pos="3897" userDrawn="1">
          <p15:clr>
            <a:srgbClr val="A4A3A4"/>
          </p15:clr>
        </p15:guide>
        <p15:guide id="3" pos="12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ber-Rauland, Kathrin" initials="WK" lastIdx="20" clrIdx="0">
    <p:extLst>
      <p:ext uri="{19B8F6BF-5375-455C-9EA6-DF929625EA0E}">
        <p15:presenceInfo xmlns:p15="http://schemas.microsoft.com/office/powerpoint/2012/main" userId="S-1-5-21-2535312729-2905618363-955871759-216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C8B9"/>
    <a:srgbClr val="D9D9D9"/>
    <a:srgbClr val="385D8A"/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049" autoAdjust="0"/>
  </p:normalViewPr>
  <p:slideViewPr>
    <p:cSldViewPr>
      <p:cViewPr varScale="1">
        <p:scale>
          <a:sx n="56" d="100"/>
          <a:sy n="56" d="100"/>
        </p:scale>
        <p:origin x="1000" y="28"/>
      </p:cViewPr>
      <p:guideLst>
        <p:guide orient="horz" pos="1281"/>
        <p:guide pos="3897"/>
        <p:guide pos="12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0"/>
    </p:cViewPr>
  </p:sorterViewPr>
  <p:notesViewPr>
    <p:cSldViewPr showGuides="1">
      <p:cViewPr varScale="1">
        <p:scale>
          <a:sx n="79" d="100"/>
          <a:sy n="79" d="100"/>
        </p:scale>
        <p:origin x="3954" y="11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3644F-584F-471E-A4DA-581A2EB8C18F}" type="datetimeFigureOut">
              <a:rPr lang="de-DE" smtClean="0"/>
              <a:t>12.03.2026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740DC-B3D9-4C50-AE90-6B19A36CB0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719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A63B1-42F5-4FA7-9231-9E6BA7256433}" type="datetimeFigureOut">
              <a:rPr lang="de-DE" smtClean="0"/>
              <a:t>12.03.2026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81B1E-975D-4028-8C68-009ECBD717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53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237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1B1E-975D-4028-8C68-009ECBD71752}" type="slidenum">
              <a:rPr lang="de-DE" smtClean="0">
                <a:solidFill>
                  <a:prstClr val="black"/>
                </a:solidFill>
              </a:rPr>
              <a:pPr/>
              <a:t>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25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2541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9234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C006-B178-718A-DDF9-DBCB3932B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C429BB6-4941-AF0F-A466-A72969961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F742BCB-DD58-A41E-A2D4-740A82F3E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8F57DBF-A209-687C-FE5D-8E8F1AA78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798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0D8D7-09A5-6678-DF8B-C9A7C05E5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6195F16-8529-891E-29F1-B7C6E25E4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AD3FB0-3159-70EF-9F24-75FC4131D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BFEB2B-0832-FA5D-69DC-00363E3A7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82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3DB3-87F0-3DF2-24EB-34659D039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71BF257-8C12-08DA-494D-2B404BC60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D6CE0FE-1440-10C2-9052-067F961FB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B40C68-171D-86DC-1267-78F0C0E8E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99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E5B10-784C-FEDF-81D8-5ABA2736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6F36217-891B-030C-375E-BBC43CB52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18E5CA8-8D9F-764F-70CE-B93217CCD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4CCC8E6-08D4-705D-54F2-63E1369779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640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2155-A2E1-1583-8011-805557518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7B68154-25A9-8432-1036-292B84810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2F5723E-99B7-B83F-924F-67054B7CE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4FE264-B734-9B68-2CD7-42D2CBAC2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5999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1AC9E-9FBC-F9A6-C0A0-C11A8F4AF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6E1530C-F959-4C99-2C45-51AA54E80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A4A3F87-65B0-E8AE-0FB6-434158E62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200" b="1" dirty="0">
              <a:solidFill>
                <a:prstClr val="black"/>
              </a:solidFill>
              <a:latin typeface="Calibri Light" panose="020F0302020204030204" pitchFamily="34" charset="0"/>
              <a:ea typeface="Malgun Gothic" panose="020B0503020000020004" pitchFamily="34" charset="-127"/>
              <a:cs typeface="Calibri Light" panose="020F03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00DC51-5950-E0EE-0982-81A8CE757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81B1E-975D-4028-8C68-009ECBD7175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14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RN Tite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387" y="5195248"/>
            <a:ext cx="10972800" cy="1143000"/>
          </a:xfrm>
        </p:spPr>
        <p:txBody>
          <a:bodyPr>
            <a:noAutofit/>
          </a:bodyPr>
          <a:lstStyle>
            <a:lvl1pPr>
              <a:defRPr sz="3600" b="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4" y="593684"/>
            <a:ext cx="7314916" cy="499555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03943">
            <a:off x="7407996" y="2110775"/>
            <a:ext cx="4163060" cy="3323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155" y="2263918"/>
            <a:ext cx="3431873" cy="328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5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RN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3"/>
          </p:nvPr>
        </p:nvSpPr>
        <p:spPr>
          <a:xfrm>
            <a:off x="515381" y="1583796"/>
            <a:ext cx="6599767" cy="1214437"/>
          </a:xfr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 sz="2000"/>
            </a:lvl1pPr>
            <a:lvl2pPr marL="914400" indent="-4572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0"/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515380" y="849095"/>
            <a:ext cx="7406613" cy="584368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86731">
            <a:off x="10724180" y="371262"/>
            <a:ext cx="1032901" cy="910569"/>
          </a:xfrm>
          <a:prstGeom prst="rect">
            <a:avLst/>
          </a:prstGeom>
          <a:noFill/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260" y="5077668"/>
            <a:ext cx="5359952" cy="3560663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225" y="171272"/>
            <a:ext cx="1296809" cy="118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20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RN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 userDrawn="1"/>
        </p:nvGrpSpPr>
        <p:grpSpPr>
          <a:xfrm>
            <a:off x="10476487" y="98630"/>
            <a:ext cx="1430307" cy="1072730"/>
            <a:chOff x="7881591" y="179227"/>
            <a:chExt cx="1072730" cy="1072730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286731">
              <a:off x="8030618" y="372510"/>
              <a:ext cx="774676" cy="686165"/>
            </a:xfrm>
            <a:prstGeom prst="rect">
              <a:avLst/>
            </a:prstGeom>
            <a:noFill/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1591" y="179227"/>
              <a:ext cx="1072730" cy="10727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19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26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85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49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032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58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1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21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571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194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2157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4F9-997A-4602-AB66-FBF671B3E8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365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1885" y="3789040"/>
            <a:ext cx="4539732" cy="18000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5280" y="3789040"/>
            <a:ext cx="2875424" cy="1800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184" y="3789040"/>
            <a:ext cx="2647457" cy="180000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4" y="3789008"/>
            <a:ext cx="2420417" cy="180000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976811" y="1700809"/>
            <a:ext cx="10363200" cy="1362075"/>
          </a:xfrm>
        </p:spPr>
        <p:txBody>
          <a:bodyPr anchor="t"/>
          <a:lstStyle>
            <a:lvl1pPr algn="ctr">
              <a:defRPr sz="4000" b="1" cap="small" baseline="0"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730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folie_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6811" y="2057782"/>
            <a:ext cx="10363200" cy="1362075"/>
          </a:xfrm>
        </p:spPr>
        <p:txBody>
          <a:bodyPr anchor="t"/>
          <a:lstStyle>
            <a:lvl1pPr algn="ctr">
              <a:defRPr sz="4000" b="1" cap="small" baseline="0"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70859" y="3429001"/>
            <a:ext cx="10363200" cy="150018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79651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6811" y="1700809"/>
            <a:ext cx="10363200" cy="1362075"/>
          </a:xfrm>
        </p:spPr>
        <p:txBody>
          <a:bodyPr anchor="t"/>
          <a:lstStyle>
            <a:lvl1pPr algn="ctr">
              <a:defRPr sz="4000" b="1" cap="small" baseline="0"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979080" y="3068961"/>
            <a:ext cx="10363200" cy="3228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92741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43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22090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36551" y="2160867"/>
            <a:ext cx="11472333" cy="413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26142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Überschrif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2133600"/>
            <a:ext cx="5659040" cy="417572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659040" cy="417572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34846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und 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36549" y="2160865"/>
            <a:ext cx="5659200" cy="41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9819" y="2159144"/>
            <a:ext cx="5659200" cy="2052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Inhaltsplatzhalter 3"/>
          <p:cNvSpPr>
            <a:spLocks noGrp="1"/>
          </p:cNvSpPr>
          <p:nvPr>
            <p:ph sz="half" idx="10"/>
          </p:nvPr>
        </p:nvSpPr>
        <p:spPr>
          <a:xfrm>
            <a:off x="6179819" y="4283952"/>
            <a:ext cx="5659200" cy="2052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97963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9819" y="1484784"/>
            <a:ext cx="5659200" cy="482453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/>
          <p:cNvSpPr>
            <a:spLocks noGrp="1"/>
          </p:cNvSpPr>
          <p:nvPr>
            <p:ph sz="half" idx="11"/>
          </p:nvPr>
        </p:nvSpPr>
        <p:spPr>
          <a:xfrm>
            <a:off x="335360" y="1484784"/>
            <a:ext cx="5659200" cy="482453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89408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9819" y="1484784"/>
            <a:ext cx="5659200" cy="2340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Inhaltsplatzhalter 3"/>
          <p:cNvSpPr>
            <a:spLocks noGrp="1"/>
          </p:cNvSpPr>
          <p:nvPr>
            <p:ph sz="half" idx="10"/>
          </p:nvPr>
        </p:nvSpPr>
        <p:spPr>
          <a:xfrm>
            <a:off x="6179819" y="3960488"/>
            <a:ext cx="5659200" cy="2340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/>
          <p:cNvSpPr>
            <a:spLocks noGrp="1"/>
          </p:cNvSpPr>
          <p:nvPr>
            <p:ph sz="half" idx="11"/>
          </p:nvPr>
        </p:nvSpPr>
        <p:spPr>
          <a:xfrm>
            <a:off x="335360" y="1484784"/>
            <a:ext cx="5659200" cy="2340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half" idx="12"/>
          </p:nvPr>
        </p:nvSpPr>
        <p:spPr>
          <a:xfrm>
            <a:off x="335360" y="3960488"/>
            <a:ext cx="5659200" cy="2340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08119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6551" y="2160288"/>
            <a:ext cx="11484525" cy="413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336551" y="1467378"/>
            <a:ext cx="11472333" cy="509587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41329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6551" y="1467378"/>
            <a:ext cx="11484525" cy="4829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75110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35360" y="2133601"/>
            <a:ext cx="11521280" cy="3992563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336551" y="1467378"/>
            <a:ext cx="11472333" cy="509587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92705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_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76811" y="2057782"/>
            <a:ext cx="10363200" cy="1362075"/>
          </a:xfrm>
        </p:spPr>
        <p:txBody>
          <a:bodyPr anchor="t"/>
          <a:lstStyle>
            <a:lvl1pPr algn="ctr">
              <a:defRPr sz="4000" b="1" cap="small" baseline="0">
                <a:latin typeface="+mn-lt"/>
              </a:defRPr>
            </a:lvl1pPr>
          </a:lstStyle>
          <a:p>
            <a:r>
              <a:rPr lang="de-DE" dirty="0"/>
              <a:t>Vielen dank für Ihre Aufmerksamkeit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970859" y="3429001"/>
            <a:ext cx="10363200" cy="1500187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2000">
                <a:latin typeface="+mn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endParaRPr lang="it-IT" dirty="0"/>
          </a:p>
          <a:p>
            <a:pPr lvl="0"/>
            <a:endParaRPr lang="it-IT" dirty="0"/>
          </a:p>
          <a:p>
            <a:pPr lvl="0"/>
            <a:r>
              <a:rPr lang="it-IT" dirty="0" err="1"/>
              <a:t>Universität</a:t>
            </a:r>
            <a:r>
              <a:rPr lang="it-IT" dirty="0"/>
              <a:t> </a:t>
            </a:r>
            <a:r>
              <a:rPr lang="it-IT" dirty="0" err="1"/>
              <a:t>Vechta</a:t>
            </a:r>
            <a:r>
              <a:rPr lang="it-IT" dirty="0"/>
              <a:t> - </a:t>
            </a:r>
            <a:r>
              <a:rPr lang="it-IT" dirty="0" err="1"/>
              <a:t>Driverstraße</a:t>
            </a:r>
            <a:r>
              <a:rPr lang="it-IT" dirty="0"/>
              <a:t> 22 - 49377 </a:t>
            </a:r>
            <a:r>
              <a:rPr lang="it-IT" dirty="0" err="1"/>
              <a:t>Vechta</a:t>
            </a:r>
            <a:endParaRPr lang="it-IT" dirty="0"/>
          </a:p>
          <a:p>
            <a:pPr lvl="0"/>
            <a:r>
              <a:rPr lang="it-IT" dirty="0"/>
              <a:t>Fon +49. (0) 4441.15 0 - Fax +49. (0) 4441.15 444 </a:t>
            </a:r>
            <a:br>
              <a:rPr lang="it-IT" dirty="0"/>
            </a:br>
            <a:r>
              <a:rPr lang="it-IT" dirty="0"/>
              <a:t>E-Mail info@uni-vechta.de   Internet www.uni-vechta.de</a:t>
            </a:r>
          </a:p>
        </p:txBody>
      </p:sp>
    </p:spTree>
    <p:extLst>
      <p:ext uri="{BB962C8B-B14F-4D97-AF65-F5344CB8AC3E}">
        <p14:creationId xmlns:p14="http://schemas.microsoft.com/office/powerpoint/2010/main" val="39862174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00" y="1953662"/>
            <a:ext cx="5280000" cy="3589859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6096000" y="3774520"/>
            <a:ext cx="576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>
                <a:solidFill>
                  <a:srgbClr val="000000"/>
                </a:solidFill>
              </a:rPr>
              <a:t>University</a:t>
            </a:r>
            <a:r>
              <a:rPr lang="it-IT" sz="2000" dirty="0">
                <a:solidFill>
                  <a:srgbClr val="000000"/>
                </a:solidFill>
              </a:rPr>
              <a:t> of </a:t>
            </a:r>
            <a:r>
              <a:rPr lang="it-IT" sz="2000" dirty="0" err="1">
                <a:solidFill>
                  <a:srgbClr val="000000"/>
                </a:solidFill>
              </a:rPr>
              <a:t>Vechta</a:t>
            </a:r>
            <a:endParaRPr lang="it-IT" sz="2000" dirty="0">
              <a:solidFill>
                <a:srgbClr val="000000"/>
              </a:solidFill>
            </a:endParaRP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Driverstraße 22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D-49377 Vechta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Tel. +49. (0) 4441.15 0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Fax +49. (0) 4441.15 444 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E-Mail info@uni-vechta.de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</a:rPr>
              <a:t>Internet www.uni-vechta.de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6096000" y="1556792"/>
            <a:ext cx="576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cap="small" dirty="0">
                <a:solidFill>
                  <a:srgbClr val="000000"/>
                </a:solidFill>
              </a:rPr>
              <a:t>Vielen Dank</a:t>
            </a:r>
          </a:p>
          <a:p>
            <a:pPr algn="ctr"/>
            <a:r>
              <a:rPr lang="de-DE" sz="4000" b="1" cap="small" dirty="0">
                <a:solidFill>
                  <a:srgbClr val="000000"/>
                </a:solidFill>
              </a:rPr>
              <a:t>für Ihre Aufmerksamkeit</a:t>
            </a:r>
            <a:endParaRPr lang="it-IT" sz="4000" b="1" cap="smal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9193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1AE8664-9951-4A80-856B-9A0449E77A06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69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9163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D7DC549C-120D-8147-BCB3-8A6080EAA4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0984" y="645586"/>
            <a:ext cx="5425016" cy="5566833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323C2C1-F628-8744-BF9E-0C82005B8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6431" y="1596547"/>
            <a:ext cx="3641104" cy="1959557"/>
          </a:xfrm>
          <a:prstGeom prst="rect">
            <a:avLst/>
          </a:prstGeom>
        </p:spPr>
        <p:txBody>
          <a:bodyPr lIns="0" tIns="45715" rIns="91430" bIns="0" anchor="t" anchorCtr="0"/>
          <a:lstStyle>
            <a:lvl1pPr>
              <a:lnSpc>
                <a:spcPts val="3732"/>
              </a:lnSpc>
              <a:defRPr sz="2933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Forschungs-</a:t>
            </a:r>
            <a:br>
              <a:rPr lang="de-DE" dirty="0"/>
            </a:br>
            <a:r>
              <a:rPr lang="de-DE" dirty="0" err="1"/>
              <a:t>infrastrukturen</a:t>
            </a:r>
            <a:br>
              <a:rPr lang="de-DE" dirty="0"/>
            </a:br>
            <a:r>
              <a:rPr lang="de-DE" dirty="0"/>
              <a:t>im Wissenschafts-</a:t>
            </a:r>
            <a:br>
              <a:rPr lang="de-DE" dirty="0"/>
            </a:br>
            <a:r>
              <a:rPr lang="de-DE" dirty="0" err="1"/>
              <a:t>system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A0F99EC-19C8-AC4C-8031-6DAF60DFCD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4261" y="3442060"/>
            <a:ext cx="3643272" cy="2138125"/>
          </a:xfrm>
          <a:prstGeom prst="rect">
            <a:avLst/>
          </a:prstGeom>
        </p:spPr>
        <p:txBody>
          <a:bodyPr lIns="0" tIns="215976" rIns="0" bIns="0"/>
          <a:lstStyle>
            <a:lvl1pPr marL="9598" indent="0">
              <a:lnSpc>
                <a:spcPts val="2667"/>
              </a:lnSpc>
              <a:spcBef>
                <a:spcPts val="0"/>
              </a:spcBef>
              <a:buFontTx/>
              <a:buNone/>
              <a:defRPr sz="1733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 dirty="0"/>
              <a:t>Qualität, Reputation,</a:t>
            </a:r>
          </a:p>
          <a:p>
            <a:r>
              <a:rPr lang="de-DE" dirty="0"/>
              <a:t>Nachhaltigkeit</a:t>
            </a:r>
          </a:p>
        </p:txBody>
      </p:sp>
    </p:spTree>
    <p:extLst>
      <p:ext uri="{BB962C8B-B14F-4D97-AF65-F5344CB8AC3E}">
        <p14:creationId xmlns:p14="http://schemas.microsoft.com/office/powerpoint/2010/main" val="3970791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987A9AE-79D6-014F-91DD-6F41E2513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083653">
            <a:off x="705663" y="1079684"/>
            <a:ext cx="2987893" cy="298789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FA5DB7A-A5FA-9E41-985A-B94DCD397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5903" y="2596337"/>
            <a:ext cx="8161032" cy="332549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3732"/>
              </a:lnSpc>
              <a:defRPr sz="2933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Forschungsinfrastrukturen</a:t>
            </a:r>
            <a:br>
              <a:rPr lang="de-DE" dirty="0"/>
            </a:br>
            <a:r>
              <a:rPr lang="de-DE" dirty="0"/>
              <a:t>im Wissenschaftssystem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FA22CFF-B1F9-5D4B-9C3B-F552CDB3E1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2547" y="3443822"/>
            <a:ext cx="6324860" cy="1320780"/>
          </a:xfrm>
          <a:prstGeom prst="rect">
            <a:avLst/>
          </a:prstGeom>
        </p:spPr>
        <p:txBody>
          <a:bodyPr lIns="0" tIns="215976" rIns="0" bIns="0"/>
          <a:lstStyle>
            <a:lvl1pPr marL="9598" indent="0">
              <a:lnSpc>
                <a:spcPts val="2667"/>
              </a:lnSpc>
              <a:spcBef>
                <a:spcPts val="0"/>
              </a:spcBef>
              <a:buFontTx/>
              <a:buNone/>
              <a:defRPr sz="1733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 dirty="0"/>
              <a:t>Qualität, Reputation, Nachhaltigkeit</a:t>
            </a:r>
          </a:p>
        </p:txBody>
      </p:sp>
    </p:spTree>
    <p:extLst>
      <p:ext uri="{BB962C8B-B14F-4D97-AF65-F5344CB8AC3E}">
        <p14:creationId xmlns:p14="http://schemas.microsoft.com/office/powerpoint/2010/main" val="205320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9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17. LERN-Mitgliederversammlung | 25. November 2020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E8664-9951-4A80-856B-9A0449E77A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43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55" r:id="rId2"/>
    <p:sldLayoutId id="2147483693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17. LERN-Mitgliederversammlung | 25. November 2020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B44F9-997A-4602-AB66-FBF671B3E8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895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-9211" y="6498504"/>
            <a:ext cx="12201212" cy="360000"/>
          </a:xfrm>
          <a:prstGeom prst="rect">
            <a:avLst/>
          </a:prstGeom>
          <a:solidFill>
            <a:srgbClr val="888888"/>
          </a:solidFill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sz="1800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6551" y="1467378"/>
            <a:ext cx="11472333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</a:t>
            </a:r>
          </a:p>
        </p:txBody>
      </p:sp>
      <p:pic>
        <p:nvPicPr>
          <p:cNvPr id="1032" name="Picture 8" descr="Uni_Vechta_RGB_rot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551" y="248774"/>
            <a:ext cx="2495549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Bild 17" descr="PBR"/>
          <p:cNvPicPr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1353" y="1197550"/>
            <a:ext cx="8496300" cy="8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 userDrawn="1"/>
        </p:nvSpPr>
        <p:spPr bwMode="auto">
          <a:xfrm>
            <a:off x="343125" y="6525344"/>
            <a:ext cx="4800000" cy="24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de-DE" sz="1400" kern="0" dirty="0">
                <a:solidFill>
                  <a:srgbClr val="000000"/>
                </a:solidFill>
              </a:rPr>
              <a:t>Ort und Datum</a:t>
            </a:r>
          </a:p>
        </p:txBody>
      </p:sp>
      <p:sp>
        <p:nvSpPr>
          <p:cNvPr id="11" name="Rectangle 3"/>
          <p:cNvSpPr txBox="1">
            <a:spLocks noChangeArrowheads="1"/>
          </p:cNvSpPr>
          <p:nvPr userDrawn="1"/>
        </p:nvSpPr>
        <p:spPr bwMode="auto">
          <a:xfrm>
            <a:off x="9072332" y="6525344"/>
            <a:ext cx="2736553" cy="24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spcBef>
                <a:spcPts val="0"/>
              </a:spcBef>
              <a:buFontTx/>
              <a:buNone/>
            </a:pPr>
            <a:r>
              <a:rPr lang="de-DE" sz="1400" kern="0" dirty="0">
                <a:solidFill>
                  <a:srgbClr val="000000"/>
                </a:solidFill>
              </a:rPr>
              <a:t>www.uni-vechta.de</a:t>
            </a:r>
          </a:p>
        </p:txBody>
      </p:sp>
      <p:sp>
        <p:nvSpPr>
          <p:cNvPr id="12" name="Rectangle 3"/>
          <p:cNvSpPr txBox="1">
            <a:spLocks noChangeArrowheads="1"/>
          </p:cNvSpPr>
          <p:nvPr userDrawn="1"/>
        </p:nvSpPr>
        <p:spPr bwMode="auto">
          <a:xfrm>
            <a:off x="3695733" y="6525344"/>
            <a:ext cx="4800000" cy="12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3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de-DE" sz="1400" kern="0" dirty="0">
                <a:solidFill>
                  <a:srgbClr val="000000"/>
                </a:solidFill>
              </a:rPr>
              <a:t>ReferentIn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6551" y="2160867"/>
            <a:ext cx="11472333" cy="413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8306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pex Sans Book" pitchFamily="50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3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3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3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3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3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3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73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hf sldNum="0" hdr="0" ftr="0"/>
  <p:txStyles>
    <p:titleStyle>
      <a:lvl1pPr algn="l" defTabSz="609515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333" kern="1200" baseline="0">
          <a:solidFill>
            <a:schemeClr val="accent1"/>
          </a:solidFill>
          <a:latin typeface="Trebuchet MS"/>
          <a:ea typeface="ＭＳ Ｐゴシック" charset="0"/>
          <a:cs typeface="Trebuchet MS"/>
        </a:defRPr>
      </a:lvl1pPr>
      <a:lvl2pPr algn="l" defTabSz="609515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333">
          <a:solidFill>
            <a:srgbClr val="95B5A0"/>
          </a:solidFill>
          <a:latin typeface="Trebuchet MS" charset="0"/>
          <a:ea typeface="ＭＳ Ｐゴシック" charset="0"/>
        </a:defRPr>
      </a:lvl2pPr>
      <a:lvl3pPr algn="l" defTabSz="609515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333">
          <a:solidFill>
            <a:srgbClr val="95B5A0"/>
          </a:solidFill>
          <a:latin typeface="Trebuchet MS" charset="0"/>
          <a:ea typeface="ＭＳ Ｐゴシック" charset="0"/>
        </a:defRPr>
      </a:lvl3pPr>
      <a:lvl4pPr algn="l" defTabSz="609515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333">
          <a:solidFill>
            <a:srgbClr val="95B5A0"/>
          </a:solidFill>
          <a:latin typeface="Trebuchet MS" charset="0"/>
          <a:ea typeface="ＭＳ Ｐゴシック" charset="0"/>
        </a:defRPr>
      </a:lvl4pPr>
      <a:lvl5pPr algn="l" defTabSz="609515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333">
          <a:solidFill>
            <a:srgbClr val="95B5A0"/>
          </a:solidFill>
          <a:latin typeface="Trebuchet MS" charset="0"/>
          <a:ea typeface="ＭＳ Ｐゴシック" charset="0"/>
        </a:defRPr>
      </a:lvl5pPr>
      <a:lvl6pPr marL="609515" algn="l" defTabSz="609515" rtl="0" fontAlgn="base">
        <a:spcBef>
          <a:spcPct val="0"/>
        </a:spcBef>
        <a:spcAft>
          <a:spcPct val="0"/>
        </a:spcAft>
        <a:defRPr sz="4000">
          <a:solidFill>
            <a:srgbClr val="95B5A0"/>
          </a:solidFill>
          <a:latin typeface="Trebuchet MS" charset="0"/>
          <a:ea typeface="ＭＳ Ｐゴシック" charset="0"/>
        </a:defRPr>
      </a:lvl6pPr>
      <a:lvl7pPr marL="1219031" algn="l" defTabSz="609515" rtl="0" fontAlgn="base">
        <a:spcBef>
          <a:spcPct val="0"/>
        </a:spcBef>
        <a:spcAft>
          <a:spcPct val="0"/>
        </a:spcAft>
        <a:defRPr sz="4000">
          <a:solidFill>
            <a:srgbClr val="95B5A0"/>
          </a:solidFill>
          <a:latin typeface="Trebuchet MS" charset="0"/>
          <a:ea typeface="ＭＳ Ｐゴシック" charset="0"/>
        </a:defRPr>
      </a:lvl7pPr>
      <a:lvl8pPr marL="1828546" algn="l" defTabSz="609515" rtl="0" fontAlgn="base">
        <a:spcBef>
          <a:spcPct val="0"/>
        </a:spcBef>
        <a:spcAft>
          <a:spcPct val="0"/>
        </a:spcAft>
        <a:defRPr sz="4000">
          <a:solidFill>
            <a:srgbClr val="95B5A0"/>
          </a:solidFill>
          <a:latin typeface="Trebuchet MS" charset="0"/>
          <a:ea typeface="ＭＳ Ｐゴシック" charset="0"/>
        </a:defRPr>
      </a:lvl8pPr>
      <a:lvl9pPr marL="2438062" algn="l" defTabSz="609515" rtl="0" fontAlgn="base">
        <a:spcBef>
          <a:spcPct val="0"/>
        </a:spcBef>
        <a:spcAft>
          <a:spcPct val="0"/>
        </a:spcAft>
        <a:defRPr sz="4000">
          <a:solidFill>
            <a:srgbClr val="95B5A0"/>
          </a:solidFill>
          <a:latin typeface="Trebuchet MS" charset="0"/>
          <a:ea typeface="ＭＳ Ｐゴシック" charset="0"/>
        </a:defRPr>
      </a:lvl9pPr>
    </p:titleStyle>
    <p:bodyStyle>
      <a:lvl1pPr marL="457137" indent="-457137" algn="l" defTabSz="6095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90462" indent="-380946" algn="l" defTabSz="6095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3789" indent="-304758" algn="l" defTabSz="6095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3304" indent="-304758" algn="l" defTabSz="6095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2819" indent="-304758" algn="l" defTabSz="60951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335" indent="-304758" algn="l" defTabSz="60951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50" indent="-304758" algn="l" defTabSz="60951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6" indent="-304758" algn="l" defTabSz="60951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81" indent="-304758" algn="l" defTabSz="60951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15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31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46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62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77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93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08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23" algn="l" defTabSz="6095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17">
          <p15:clr>
            <a:srgbClr val="C35EA4"/>
          </p15:clr>
        </p15:guide>
        <p15:guide id="4" orient="horz" pos="305">
          <p15:clr>
            <a:srgbClr val="C35EA4"/>
          </p15:clr>
        </p15:guide>
        <p15:guide id="5" orient="horz" pos="2935">
          <p15:clr>
            <a:srgbClr val="C35EA4"/>
          </p15:clr>
        </p15:guide>
        <p15:guide id="6" pos="5443">
          <p15:clr>
            <a:srgbClr val="C35EA4"/>
          </p15:clr>
        </p15:guide>
        <p15:guide id="7" orient="horz" pos="3117">
          <p15:clr>
            <a:srgbClr val="C35EA4"/>
          </p15:clr>
        </p15:guide>
        <p15:guide id="8" pos="952">
          <p15:clr>
            <a:srgbClr val="C35EA4"/>
          </p15:clr>
        </p15:guide>
        <p15:guide id="9" pos="4808">
          <p15:clr>
            <a:srgbClr val="C35EA4"/>
          </p15:clr>
        </p15:guide>
        <p15:guide id="10" pos="3175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5849FF-9F12-CB54-9A61-EA3B853DBFED}"/>
              </a:ext>
            </a:extLst>
          </p:cNvPr>
          <p:cNvGrpSpPr/>
          <p:nvPr/>
        </p:nvGrpSpPr>
        <p:grpSpPr>
          <a:xfrm>
            <a:off x="3485710" y="5529267"/>
            <a:ext cx="8602490" cy="1015663"/>
            <a:chOff x="2585610" y="5598820"/>
            <a:chExt cx="8602490" cy="1015663"/>
          </a:xfrm>
        </p:grpSpPr>
        <p:sp>
          <p:nvSpPr>
            <p:cNvPr id="9" name="Textfeld 8"/>
            <p:cNvSpPr txBox="1"/>
            <p:nvPr/>
          </p:nvSpPr>
          <p:spPr>
            <a:xfrm>
              <a:off x="2585610" y="5814265"/>
              <a:ext cx="22266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4400" b="1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LERN</a:t>
              </a:r>
              <a:endParaRPr lang="de-DE" sz="2400" b="1" dirty="0"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482355" y="5783486"/>
              <a:ext cx="67057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Leibniz-Forschungsnetzwerk Bildungspotenziale</a:t>
              </a: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4025770" y="5598820"/>
              <a:ext cx="5653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6000" dirty="0">
                  <a:latin typeface="Malgun Gothic" panose="020B0503020000020004" pitchFamily="34" charset="-127"/>
                  <a:ea typeface="Malgun Gothic" panose="020B0503020000020004" pitchFamily="34" charset="-127"/>
                </a:rPr>
                <a:t>|</a:t>
              </a: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A9125409-6D6A-05B9-0938-95A2F78A59DF}"/>
              </a:ext>
            </a:extLst>
          </p:cNvPr>
          <p:cNvSpPr txBox="1"/>
          <p:nvPr/>
        </p:nvSpPr>
        <p:spPr>
          <a:xfrm>
            <a:off x="1705161" y="6545550"/>
            <a:ext cx="6898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1800" dirty="0"/>
              <a:t>Didacta 2026 | Köln| 13. März 2026</a:t>
            </a:r>
            <a:endParaRPr lang="de-DE" altLang="de-DE" sz="800" dirty="0"/>
          </a:p>
        </p:txBody>
      </p:sp>
    </p:spTree>
    <p:extLst>
      <p:ext uri="{BB962C8B-B14F-4D97-AF65-F5344CB8AC3E}">
        <p14:creationId xmlns:p14="http://schemas.microsoft.com/office/powerpoint/2010/main" val="262334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335360" y="413665"/>
            <a:ext cx="7715200" cy="775367"/>
          </a:xfrm>
        </p:spPr>
        <p:txBody>
          <a:bodyPr/>
          <a:lstStyle/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WER WIR SIND</a:t>
            </a:r>
            <a:endParaRPr lang="de-DE" dirty="0">
              <a:solidFill>
                <a:schemeClr val="bg1"/>
              </a:solidFill>
              <a:highlight>
                <a:srgbClr val="AFC8B9"/>
              </a:highlight>
              <a:latin typeface="Maison" pitchFamily="50" charset="0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DB64794-4478-80C7-5732-DC5E402FB1F5}"/>
              </a:ext>
            </a:extLst>
          </p:cNvPr>
          <p:cNvSpPr txBox="1">
            <a:spLocks/>
          </p:cNvSpPr>
          <p:nvPr/>
        </p:nvSpPr>
        <p:spPr>
          <a:xfrm>
            <a:off x="920425" y="1009012"/>
            <a:ext cx="10216135" cy="5255303"/>
          </a:xfrm>
          <a:prstGeom prst="rect">
            <a:avLst/>
          </a:prstGeom>
        </p:spPr>
        <p:txBody>
          <a:bodyPr lIns="0" tIns="215976" rIns="0" bIns="0"/>
          <a:lstStyle>
            <a:lvl1pPr marL="285717" marR="0" indent="-285717" algn="l" defTabSz="457148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300" kern="1200" baseline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ＭＳ Ｐゴシック" charset="0"/>
              </a:defRPr>
            </a:lvl1pPr>
            <a:lvl2pPr marL="742865" indent="-285717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2870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018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166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314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2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0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8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6B3A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Ein Zusammenschluss für exzellente Bildungsforschung, Transfer und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Politikberatung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2013 Gründung als Forschungsverbund, 2020 Umwandlung in Forschungsnetzwerk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Interdisziplinäres, selbsttragendes und wachsendes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Netzwerk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Expertise von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29 Forschungsinstituten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im Bereich Bildungsforschung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148" rtl="0" eaLnBrk="0" fontAlgn="base" latinLnBrk="0" hangingPunct="0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None/>
              <a:tabLst/>
              <a:defRPr/>
            </a:pPr>
            <a:endParaRPr lang="de-DE" sz="2000" dirty="0">
              <a:solidFill>
                <a:srgbClr val="000000"/>
              </a:solidFill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148" rtl="0" eaLnBrk="0" fontAlgn="base" latinLnBrk="0" hangingPunct="0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Identifikation von Bildungspotenzialen</a:t>
            </a: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Ansatzpunkte für Konzepte und Reformen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Entlang des Lebensverlaufs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: frühe, schulische und berufliche Bildung, Hochschulbildung, Erwachsenen- und Weiterbildung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formalen, non-formalen und informellen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Bildungskontexten</a:t>
            </a:r>
          </a:p>
          <a:p>
            <a:pPr marL="285717" marR="0" lvl="0" indent="-285717" algn="l" defTabSz="457148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96B3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b="1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Interdisziplinäre</a:t>
            </a:r>
            <a:r>
              <a:rPr lang="de-DE" sz="1800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 Perspektive (Erziehungswissenschaft, Fachdidaktiken, Psychologie, Soziologie, Ökonomie, Linguistik und Informatik)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84BAAC2A-EBA5-E976-53E8-7E00E350490E}"/>
              </a:ext>
            </a:extLst>
          </p:cNvPr>
          <p:cNvSpPr txBox="1">
            <a:spLocks/>
          </p:cNvSpPr>
          <p:nvPr/>
        </p:nvSpPr>
        <p:spPr>
          <a:xfrm>
            <a:off x="335360" y="3248979"/>
            <a:ext cx="7715200" cy="775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UNSERE ZIELE</a:t>
            </a:r>
            <a:endParaRPr lang="de-DE" dirty="0">
              <a:solidFill>
                <a:schemeClr val="bg1"/>
              </a:solidFill>
              <a:highlight>
                <a:srgbClr val="AFC8B9"/>
              </a:highlight>
              <a:latin typeface="Mais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01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D8E8-DCFB-6445-B542-27E1225A9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4635E000-3604-5AAA-9B64-1C08AAB32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5360" y="413665"/>
            <a:ext cx="7715200" cy="775367"/>
          </a:xfrm>
        </p:spPr>
        <p:txBody>
          <a:bodyPr/>
          <a:lstStyle/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WAS UNS AUSZEICHNET</a:t>
            </a:r>
            <a:endParaRPr lang="de-DE" dirty="0">
              <a:solidFill>
                <a:schemeClr val="bg1"/>
              </a:solidFill>
              <a:highlight>
                <a:srgbClr val="AFC8B9"/>
              </a:highlight>
              <a:latin typeface="Maison" pitchFamily="50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FD501DE-4374-6B8F-2E0C-F2F2BD6633E2}"/>
              </a:ext>
            </a:extLst>
          </p:cNvPr>
          <p:cNvSpPr txBox="1"/>
          <p:nvPr/>
        </p:nvSpPr>
        <p:spPr>
          <a:xfrm>
            <a:off x="1239964" y="1313765"/>
            <a:ext cx="89964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de-DE" sz="2000" b="1" i="0" dirty="0">
                <a:solidFill>
                  <a:srgbClr val="000000"/>
                </a:solidFill>
                <a:effectLst/>
              </a:rPr>
              <a:t>Forschungsschwerpunkte</a:t>
            </a:r>
            <a:endParaRPr lang="de-DE" sz="2000" dirty="0">
              <a:effectLst/>
            </a:endParaRPr>
          </a:p>
          <a:p>
            <a:pPr algn="just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Bildung und Ungleichheit | Bildungserträge | Bildungsmonitoring und Information</a:t>
            </a:r>
            <a:endParaRPr lang="de-DE" dirty="0">
              <a:effectLst/>
            </a:endParaRPr>
          </a:p>
          <a:p>
            <a:pPr algn="just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Kompetenzen und Professionalisierung | Wissen und Teilhabe</a:t>
            </a:r>
            <a:endParaRPr lang="de-DE" dirty="0">
              <a:effectLst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03F1DDB-FE87-4268-2583-19F2CD7A148C}"/>
              </a:ext>
            </a:extLst>
          </p:cNvPr>
          <p:cNvSpPr txBox="1"/>
          <p:nvPr/>
        </p:nvSpPr>
        <p:spPr>
          <a:xfrm>
            <a:off x="1239963" y="2428608"/>
            <a:ext cx="79613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de-DE" sz="2000" b="1" i="0" dirty="0">
                <a:solidFill>
                  <a:srgbClr val="000000"/>
                </a:solidFill>
                <a:effectLst/>
              </a:rPr>
              <a:t>Wissenstransfer</a:t>
            </a:r>
            <a:endParaRPr lang="de-DE" sz="2000" dirty="0">
              <a:effectLst/>
            </a:endParaRPr>
          </a:p>
          <a:p>
            <a:pPr algn="l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Plattform für Dialog zwischen Bildungsforschung, -politik und -administration Bildungspolitisches Forum</a:t>
            </a:r>
            <a:endParaRPr lang="de-DE" dirty="0">
              <a:effectLst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86A1941-81EF-69CE-4564-31474D1FB2B8}"/>
              </a:ext>
            </a:extLst>
          </p:cNvPr>
          <p:cNvSpPr txBox="1"/>
          <p:nvPr/>
        </p:nvSpPr>
        <p:spPr>
          <a:xfrm>
            <a:off x="1239963" y="3558441"/>
            <a:ext cx="86814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de-DE" sz="2000" b="1" i="0" dirty="0">
                <a:solidFill>
                  <a:srgbClr val="000000"/>
                </a:solidFill>
                <a:effectLst/>
              </a:rPr>
              <a:t>Expertise</a:t>
            </a:r>
            <a:endParaRPr lang="de-DE" sz="2000" dirty="0">
              <a:effectLst/>
            </a:endParaRPr>
          </a:p>
          <a:p>
            <a:pPr algn="l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regelmäßige Gesprächsrunden mit Ministerien | jährliche Positionspapiere zu aktuellen Themen | Herausgabe des Standardwerks „Das Bildungswesen in Deutschland“</a:t>
            </a:r>
            <a:endParaRPr lang="de-DE" dirty="0">
              <a:effectLst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1F0F14D-3895-0506-1C4B-286D9D84AED7}"/>
              </a:ext>
            </a:extLst>
          </p:cNvPr>
          <p:cNvSpPr txBox="1"/>
          <p:nvPr/>
        </p:nvSpPr>
        <p:spPr>
          <a:xfrm>
            <a:off x="1239965" y="4673284"/>
            <a:ext cx="68961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de-DE" sz="2000" b="1" i="0" dirty="0">
                <a:solidFill>
                  <a:srgbClr val="000000"/>
                </a:solidFill>
                <a:effectLst/>
              </a:rPr>
              <a:t>Vernetzung</a:t>
            </a:r>
            <a:endParaRPr lang="de-DE" sz="2000" dirty="0">
              <a:effectLst/>
            </a:endParaRPr>
          </a:p>
          <a:p>
            <a:pPr algn="just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College </a:t>
            </a:r>
            <a:r>
              <a:rPr lang="de-DE" b="0" i="0" dirty="0" err="1">
                <a:solidFill>
                  <a:srgbClr val="000000"/>
                </a:solidFill>
                <a:effectLst/>
              </a:rPr>
              <a:t>for</a:t>
            </a:r>
            <a:r>
              <a:rPr lang="de-DE" b="0" i="0" dirty="0">
                <a:solidFill>
                  <a:srgbClr val="000000"/>
                </a:solidFill>
                <a:effectLst/>
              </a:rPr>
              <a:t> </a:t>
            </a:r>
            <a:r>
              <a:rPr lang="de-DE" b="0" i="0" dirty="0" err="1">
                <a:solidFill>
                  <a:srgbClr val="000000"/>
                </a:solidFill>
                <a:effectLst/>
              </a:rPr>
              <a:t>Interdisciplinary</a:t>
            </a:r>
            <a:r>
              <a:rPr lang="de-DE" b="0" i="0" dirty="0">
                <a:solidFill>
                  <a:srgbClr val="000000"/>
                </a:solidFill>
                <a:effectLst/>
              </a:rPr>
              <a:t> Educational Research (CIDER) | Kohorte IV</a:t>
            </a:r>
            <a:endParaRPr lang="de-DE" dirty="0">
              <a:effectLst/>
            </a:endParaRPr>
          </a:p>
          <a:p>
            <a:pPr algn="just" rtl="0">
              <a:buNone/>
            </a:pPr>
            <a:r>
              <a:rPr lang="de-DE" b="0" i="0" dirty="0">
                <a:solidFill>
                  <a:srgbClr val="000000"/>
                </a:solidFill>
                <a:effectLst/>
              </a:rPr>
              <a:t>neuer Schwerpunkt: Transfer und Wissenschaftskommunikation</a:t>
            </a:r>
            <a:endParaRPr lang="de-DE" dirty="0">
              <a:effectLst/>
            </a:endParaRPr>
          </a:p>
        </p:txBody>
      </p:sp>
      <p:pic>
        <p:nvPicPr>
          <p:cNvPr id="14" name="Grafik 13" descr="Ein Bild, das Entwurf, Zeichnung, Clipart, Symbol enthält.&#10;&#10;KI-generierte Inhalte können fehlerhaft sein.">
            <a:extLst>
              <a:ext uri="{FF2B5EF4-FFF2-40B4-BE49-F238E27FC236}">
                <a16:creationId xmlns:a16="http://schemas.microsoft.com/office/drawing/2014/main" id="{F0050A36-2310-4DA7-4722-137D42102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6" b="70915"/>
          <a:stretch>
            <a:fillRect/>
          </a:stretch>
        </p:blipFill>
        <p:spPr>
          <a:xfrm>
            <a:off x="290355" y="1361111"/>
            <a:ext cx="900100" cy="775368"/>
          </a:xfrm>
          <a:prstGeom prst="rect">
            <a:avLst/>
          </a:prstGeom>
        </p:spPr>
      </p:pic>
      <p:pic>
        <p:nvPicPr>
          <p:cNvPr id="16" name="Grafik 15" descr="Ein Bild, das Entwurf, Zeichnung, Clipart, Symbol enthält.&#10;&#10;KI-generierte Inhalte können fehlerhaft sein.">
            <a:extLst>
              <a:ext uri="{FF2B5EF4-FFF2-40B4-BE49-F238E27FC236}">
                <a16:creationId xmlns:a16="http://schemas.microsoft.com/office/drawing/2014/main" id="{BDFD0976-EB95-77EA-5027-B187B343D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29" r="63886"/>
          <a:stretch>
            <a:fillRect/>
          </a:stretch>
        </p:blipFill>
        <p:spPr>
          <a:xfrm>
            <a:off x="214949" y="2438890"/>
            <a:ext cx="1065515" cy="860669"/>
          </a:xfrm>
          <a:prstGeom prst="rect">
            <a:avLst/>
          </a:prstGeom>
        </p:spPr>
      </p:pic>
      <p:pic>
        <p:nvPicPr>
          <p:cNvPr id="18" name="Grafik 17" descr="Ein Bild, das Entwurf, Zeichnung, Clipart, Symbol enthält.&#10;&#10;KI-generierte Inhalte können fehlerhaft sein.">
            <a:extLst>
              <a:ext uri="{FF2B5EF4-FFF2-40B4-BE49-F238E27FC236}">
                <a16:creationId xmlns:a16="http://schemas.microsoft.com/office/drawing/2014/main" id="{4DF336E3-64A6-D898-E29E-625DA7A85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6" t="517" r="6385" b="67998"/>
          <a:stretch>
            <a:fillRect/>
          </a:stretch>
        </p:blipFill>
        <p:spPr>
          <a:xfrm>
            <a:off x="313747" y="3630795"/>
            <a:ext cx="966718" cy="899757"/>
          </a:xfrm>
          <a:prstGeom prst="rect">
            <a:avLst/>
          </a:prstGeom>
        </p:spPr>
      </p:pic>
      <p:pic>
        <p:nvPicPr>
          <p:cNvPr id="20" name="Grafik 19" descr="Ein Bild, das Entwurf, Zeichnung, Clipart, Symbol enthält.&#10;&#10;KI-generierte Inhalte können fehlerhaft sein.">
            <a:extLst>
              <a:ext uri="{FF2B5EF4-FFF2-40B4-BE49-F238E27FC236}">
                <a16:creationId xmlns:a16="http://schemas.microsoft.com/office/drawing/2014/main" id="{221B3DF2-15F4-A68E-F816-B5A9E3A63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7" t="67553" r="6028" b="962"/>
          <a:stretch>
            <a:fillRect/>
          </a:stretch>
        </p:blipFill>
        <p:spPr>
          <a:xfrm>
            <a:off x="302406" y="4649997"/>
            <a:ext cx="992045" cy="899757"/>
          </a:xfrm>
          <a:prstGeom prst="rect">
            <a:avLst/>
          </a:prstGeom>
        </p:spPr>
      </p:pic>
      <p:pic>
        <p:nvPicPr>
          <p:cNvPr id="26" name="Grafik 25" descr="Ein Bild, das Text, Grafikdesign, Kunst enthält.&#10;&#10;KI-generierte Inhalte können fehlerhaft sein.">
            <a:extLst>
              <a:ext uri="{FF2B5EF4-FFF2-40B4-BE49-F238E27FC236}">
                <a16:creationId xmlns:a16="http://schemas.microsoft.com/office/drawing/2014/main" id="{A18DDF7E-0336-D165-89A8-040016CCDA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4" t="57407"/>
          <a:stretch>
            <a:fillRect/>
          </a:stretch>
        </p:blipFill>
        <p:spPr>
          <a:xfrm rot="423408">
            <a:off x="9230204" y="2921370"/>
            <a:ext cx="3630748" cy="4357009"/>
          </a:xfrm>
          <a:prstGeom prst="rect">
            <a:avLst/>
          </a:prstGeom>
        </p:spPr>
      </p:pic>
      <p:pic>
        <p:nvPicPr>
          <p:cNvPr id="30" name="Grafik 29" descr="Ein Bild, das Text, Grafikdesign, Kunst enthält.&#10;&#10;KI-generierte Inhalte können fehlerhaft sein.">
            <a:extLst>
              <a:ext uri="{FF2B5EF4-FFF2-40B4-BE49-F238E27FC236}">
                <a16:creationId xmlns:a16="http://schemas.microsoft.com/office/drawing/2014/main" id="{8D0A0E8B-34B4-630C-89C0-FED10BD15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91" r="44386" b="20472"/>
          <a:stretch>
            <a:fillRect/>
          </a:stretch>
        </p:blipFill>
        <p:spPr>
          <a:xfrm rot="20196947">
            <a:off x="8118876" y="4118463"/>
            <a:ext cx="1125125" cy="1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03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82416-45B0-6911-4E44-F30BC797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1FCA2D3-01F6-8FDE-BD4A-AC50D938051D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BILDUNGSPOLITISCHES FORUM 2026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FFEA9C2A-A601-D759-74D6-AD50638C021B}"/>
              </a:ext>
            </a:extLst>
          </p:cNvPr>
          <p:cNvGrpSpPr/>
          <p:nvPr/>
        </p:nvGrpSpPr>
        <p:grpSpPr>
          <a:xfrm>
            <a:off x="1112562" y="4284095"/>
            <a:ext cx="9966877" cy="2137391"/>
            <a:chOff x="1069481" y="4284095"/>
            <a:chExt cx="9966877" cy="2137391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7EDAF4B1-7D02-4B73-EB55-C2B829E8D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552" y="4284096"/>
              <a:ext cx="3206084" cy="2137389"/>
            </a:xfrm>
            <a:prstGeom prst="rect">
              <a:avLst/>
            </a:prstGeom>
          </p:spPr>
        </p:pic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67614EE2-859F-AC32-9B6D-F666077AA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481" y="4284097"/>
              <a:ext cx="3206083" cy="2137389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2A6A3C47-FA99-7667-4C45-49CE8121F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274" y="4284095"/>
              <a:ext cx="3206084" cy="2137389"/>
            </a:xfrm>
            <a:prstGeom prst="rect">
              <a:avLst/>
            </a:prstGeom>
          </p:spPr>
        </p:pic>
      </p:grpSp>
      <p:sp>
        <p:nvSpPr>
          <p:cNvPr id="30" name="Textplatzhalter 5">
            <a:extLst>
              <a:ext uri="{FF2B5EF4-FFF2-40B4-BE49-F238E27FC236}">
                <a16:creationId xmlns:a16="http://schemas.microsoft.com/office/drawing/2014/main" id="{1F01F359-9045-0968-76CF-B42046CD4236}"/>
              </a:ext>
            </a:extLst>
          </p:cNvPr>
          <p:cNvSpPr txBox="1">
            <a:spLocks/>
          </p:cNvSpPr>
          <p:nvPr/>
        </p:nvSpPr>
        <p:spPr>
          <a:xfrm>
            <a:off x="920425" y="1358770"/>
            <a:ext cx="10216135" cy="4905545"/>
          </a:xfrm>
          <a:prstGeom prst="rect">
            <a:avLst/>
          </a:prstGeom>
        </p:spPr>
        <p:txBody>
          <a:bodyPr lIns="0" tIns="215976" rIns="0" bIns="0"/>
          <a:lstStyle>
            <a:lvl1pPr marL="285717" marR="0" indent="-285717" algn="l" defTabSz="457148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300" kern="1200" baseline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ＭＳ Ｐゴシック" charset="0"/>
              </a:defRPr>
            </a:lvl1pPr>
            <a:lvl2pPr marL="742865" indent="-285717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2870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018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166" indent="-228574" algn="l" defTabSz="45714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314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2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0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8" indent="-228574" algn="l" defTabSz="45714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Clr>
                <a:srgbClr val="96B3A0"/>
              </a:buClr>
              <a:buNone/>
              <a:defRPr/>
            </a:pPr>
            <a:r>
              <a:rPr lang="de-DE" sz="2400" b="1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„Sprache(n) als Potential gesellschaftlicher</a:t>
            </a:r>
            <a:br>
              <a:rPr lang="de-DE" sz="2400" b="1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sz="2400" b="1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und ökonomischer Teilhabe“</a:t>
            </a:r>
          </a:p>
          <a:p>
            <a:pPr marL="0" lvl="0" indent="0">
              <a:lnSpc>
                <a:spcPct val="100000"/>
              </a:lnSpc>
              <a:buClr>
                <a:srgbClr val="96B3A0"/>
              </a:buClr>
              <a:buNone/>
              <a:defRPr/>
            </a:pP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7. Oktober 2026</a:t>
            </a:r>
            <a:b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Landesvertretung Baden-Württemberg, Berlin</a:t>
            </a:r>
          </a:p>
          <a:p>
            <a:pPr marL="0" lvl="0" indent="0">
              <a:lnSpc>
                <a:spcPct val="100000"/>
              </a:lnSpc>
              <a:buClr>
                <a:srgbClr val="96B3A0"/>
              </a:buClr>
              <a:buNone/>
              <a:defRPr/>
            </a:pPr>
            <a:r>
              <a:rPr lang="de-DE" sz="2000" noProof="0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www.leibniz-bildung.de/bpf26</a:t>
            </a:r>
          </a:p>
          <a:p>
            <a:pPr marL="0" lvl="0" indent="0">
              <a:lnSpc>
                <a:spcPct val="100000"/>
              </a:lnSpc>
              <a:buClr>
                <a:srgbClr val="96B3A0"/>
              </a:buClr>
              <a:buNone/>
              <a:defRPr/>
            </a:pPr>
            <a:r>
              <a:rPr kumimoji="0" lang="de-DE" sz="20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Anmeldestart: </a:t>
            </a:r>
            <a:r>
              <a:rPr lang="de-DE" sz="2000" dirty="0">
                <a:solidFill>
                  <a:srgbClr val="000000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30. Juni 2026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7A87E5EB-D503-3A2F-CF81-6C36E537CB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315" y="3164426"/>
            <a:ext cx="2006766" cy="1337844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DFFF37A9-3722-6450-9A4A-D545F19095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898" y="1808820"/>
            <a:ext cx="1992943" cy="1328629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626933A1-5DC9-E0EC-3929-47AE9E05EB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413" y="1688895"/>
            <a:ext cx="1428701" cy="441867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41501AF7-6B33-1200-7B3E-A29B2D77C8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921" y="2749250"/>
            <a:ext cx="1199687" cy="79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1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94C0E9B3-4368-F1B0-43F7-E0F0BF748A1C}"/>
              </a:ext>
            </a:extLst>
          </p:cNvPr>
          <p:cNvSpPr txBox="1">
            <a:spLocks/>
          </p:cNvSpPr>
          <p:nvPr/>
        </p:nvSpPr>
        <p:spPr>
          <a:xfrm>
            <a:off x="425370" y="323655"/>
            <a:ext cx="7715200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NETZWERKPARTNER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3DDDC86-C8D5-FDEA-C5E5-DF5CBFEC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7" y="1898830"/>
            <a:ext cx="12167619" cy="30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1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9964D-C867-D29E-5B9A-73E539CD3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F04495EF-D721-4166-DB66-0A665DCDCF7C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Bildung im Dialog – Wissenschaft trifft Praxis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C296359-2E43-A50F-221C-E989B23BD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" b="18750"/>
          <a:stretch>
            <a:fillRect/>
          </a:stretch>
        </p:blipFill>
        <p:spPr>
          <a:xfrm>
            <a:off x="-69685" y="1328365"/>
            <a:ext cx="12407592" cy="5566188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DF0B0E84-5C48-8805-EAA8-FB58D938C701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F19B400-18C3-7124-971C-258DA28DA2BB}"/>
              </a:ext>
            </a:extLst>
          </p:cNvPr>
          <p:cNvSpPr>
            <a:spLocks noChangeAspect="1"/>
          </p:cNvSpPr>
          <p:nvPr/>
        </p:nvSpPr>
        <p:spPr>
          <a:xfrm>
            <a:off x="434406" y="492320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 err="1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Adminis-tration</a:t>
            </a:r>
            <a:endParaRPr lang="de-DE" sz="18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810B575-49D0-2C3C-FF8E-5C0DC0821124}"/>
              </a:ext>
            </a:extLst>
          </p:cNvPr>
          <p:cNvSpPr>
            <a:spLocks noChangeAspect="1"/>
          </p:cNvSpPr>
          <p:nvPr/>
        </p:nvSpPr>
        <p:spPr>
          <a:xfrm>
            <a:off x="434406" y="204401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Wissen-</a:t>
            </a:r>
            <a:r>
              <a:rPr lang="de-DE" sz="1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schaft</a:t>
            </a:r>
            <a:endParaRPr lang="de-DE" sz="1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2AFAA4A-FFEB-AD1B-C814-3109726A59E2}"/>
              </a:ext>
            </a:extLst>
          </p:cNvPr>
          <p:cNvSpPr>
            <a:spLocks noChangeAspect="1"/>
          </p:cNvSpPr>
          <p:nvPr/>
        </p:nvSpPr>
        <p:spPr>
          <a:xfrm>
            <a:off x="434406" y="3483607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</a:t>
            </a:r>
          </a:p>
        </p:txBody>
      </p:sp>
      <p:sp>
        <p:nvSpPr>
          <p:cNvPr id="8" name="Textfeld 154">
            <a:extLst>
              <a:ext uri="{FF2B5EF4-FFF2-40B4-BE49-F238E27FC236}">
                <a16:creationId xmlns:a16="http://schemas.microsoft.com/office/drawing/2014/main" id="{63AF476B-FDAD-0819-2B2D-66DD6C243A1F}"/>
              </a:ext>
            </a:extLst>
          </p:cNvPr>
          <p:cNvSpPr/>
          <p:nvPr/>
        </p:nvSpPr>
        <p:spPr>
          <a:xfrm>
            <a:off x="1923235" y="2048077"/>
            <a:ext cx="9721787" cy="46767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de-DE" sz="2200" b="1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Rolle der Wissenschaft </a:t>
            </a:r>
            <a:endParaRPr lang="de-DE" sz="1400" strike="noStrike" spc="-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ft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nicht systematisch mitgedacht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sondern zu spät oder gar nicht einbezogen</a:t>
            </a:r>
            <a:endParaRPr lang="de-DE" sz="20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Meist nur als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ex-post-Evaluation</a:t>
            </a: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d.h. 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liefert Berichte, die zu spät kommen, um Programme zu steuern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Teilweise auch in der Rolle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einer Einzelbegleitung/-beratung von Schulen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Das ist wertvoll, darf aber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nicht die primäre Aufgabe 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Wissenschaft sein</a:t>
            </a:r>
          </a:p>
          <a:p>
            <a:pPr marL="743040" lvl="1" indent="-285840"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Gefahr: Sie würde zu stark auf Beratung reduziert.</a:t>
            </a:r>
          </a:p>
          <a:p>
            <a:pPr marL="743040" lvl="1" indent="-285840"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Folge: Forschung verlöre den Blick auf übergeordnete Muster und systemische Erkenntnisse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/>
              <a:buChar char="•"/>
            </a:pP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Ziel: Wissenschaft muss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systemisch arbeiten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Erkenntnisse generieren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generalisieren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und </a:t>
            </a:r>
            <a:r>
              <a:rPr lang="de-DE" sz="2000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transferieren</a:t>
            </a:r>
            <a:r>
              <a:rPr lang="de-DE" sz="200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nicht als „Beratungsagentur“ für Einzelschulen agieren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  <a:buFont typeface="Arial"/>
              <a:buChar char="•"/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>
              <a:lnSpc>
                <a:spcPct val="100000"/>
              </a:lnSpc>
              <a:buClr>
                <a:schemeClr val="accent1"/>
              </a:buClr>
              <a:buFont typeface="Arial"/>
              <a:buChar char="•"/>
            </a:pPr>
            <a:endParaRPr lang="de-DE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10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8A09-F4C5-96D9-67BC-A99E5947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E7D5F20A-EF13-33AE-EE50-73B49930DE44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Bildung im Dialog – Wissenschaft trifft Praxis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A97D382-C4D0-2F5D-6178-A7A785464B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" t="21422" r="-1" b="28836"/>
          <a:stretch/>
        </p:blipFill>
        <p:spPr>
          <a:xfrm>
            <a:off x="-1104800" y="1358770"/>
            <a:ext cx="17380799" cy="5794054"/>
          </a:xfrm>
          <a:prstGeom prst="rect">
            <a:avLst/>
          </a:prstGeom>
          <a:ln w="0">
            <a:noFill/>
          </a:ln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93F09F65-795C-C25B-FF4E-0BF2C563F1B5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A54F386-2D87-EAC6-3A6D-435608941FB6}"/>
              </a:ext>
            </a:extLst>
          </p:cNvPr>
          <p:cNvSpPr>
            <a:spLocks noChangeAspect="1"/>
          </p:cNvSpPr>
          <p:nvPr/>
        </p:nvSpPr>
        <p:spPr>
          <a:xfrm>
            <a:off x="434406" y="492320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 err="1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Adminis-tration</a:t>
            </a:r>
            <a:endParaRPr lang="de-DE" sz="18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B0A8332-C6B3-1665-8698-5E319946C53A}"/>
              </a:ext>
            </a:extLst>
          </p:cNvPr>
          <p:cNvSpPr>
            <a:spLocks noChangeAspect="1"/>
          </p:cNvSpPr>
          <p:nvPr/>
        </p:nvSpPr>
        <p:spPr>
          <a:xfrm>
            <a:off x="434406" y="204401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Wissen-</a:t>
            </a:r>
            <a:r>
              <a:rPr lang="de-DE" sz="1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schaft</a:t>
            </a:r>
            <a:endParaRPr lang="de-DE" sz="1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0061FCB-7E38-517B-FBC9-2902BFCCBA99}"/>
              </a:ext>
            </a:extLst>
          </p:cNvPr>
          <p:cNvSpPr>
            <a:spLocks noChangeAspect="1"/>
          </p:cNvSpPr>
          <p:nvPr/>
        </p:nvSpPr>
        <p:spPr>
          <a:xfrm>
            <a:off x="434406" y="3483607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</a:t>
            </a:r>
          </a:p>
        </p:txBody>
      </p:sp>
      <p:sp>
        <p:nvSpPr>
          <p:cNvPr id="8" name="Textfeld 154">
            <a:extLst>
              <a:ext uri="{FF2B5EF4-FFF2-40B4-BE49-F238E27FC236}">
                <a16:creationId xmlns:a16="http://schemas.microsoft.com/office/drawing/2014/main" id="{E0743EF9-92BA-49F5-405F-C30E8A9BB264}"/>
              </a:ext>
            </a:extLst>
          </p:cNvPr>
          <p:cNvSpPr/>
          <p:nvPr/>
        </p:nvSpPr>
        <p:spPr>
          <a:xfrm>
            <a:off x="1916733" y="2047413"/>
            <a:ext cx="9721787" cy="35995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200" b="1" strike="noStrike" spc="-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Expertise der Praxis</a:t>
            </a:r>
            <a:endParaRPr lang="de-DE" sz="1400" strike="noStrike" spc="-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Beitrag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Alltagswissen, Realitätskompetenz, Kontextsensibilität.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Bedarf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Entlastung, anschlussfähige Angebote, echte Ressourcen.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 ohne Praxis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Maßnahmen bleiben Papier, Umsetzung scheitert.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 ist die Erprobungs- und Resonanzfläche für jedes Programm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  <a:buFont typeface="Arial"/>
              <a:buChar char="•"/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>
              <a:lnSpc>
                <a:spcPct val="100000"/>
              </a:lnSpc>
              <a:buClr>
                <a:schemeClr val="accent1"/>
              </a:buClr>
              <a:buFont typeface="Arial"/>
              <a:buChar char="•"/>
            </a:pPr>
            <a:endParaRPr lang="de-DE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15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1CC7-A2A5-4458-5292-CBF09F03C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9A9F507A-6F90-3938-AB96-1317D5B91F26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Bildung im Dialog – Wissenschaft trifft Praxis</a:t>
            </a:r>
          </a:p>
        </p:txBody>
      </p:sp>
      <p:pic>
        <p:nvPicPr>
          <p:cNvPr id="2" name="Grafik 1" descr="Ein Bild, das Boot, Schiff, draußen, Wasserfahrzeug enthält.">
            <a:extLst>
              <a:ext uri="{FF2B5EF4-FFF2-40B4-BE49-F238E27FC236}">
                <a16:creationId xmlns:a16="http://schemas.microsoft.com/office/drawing/2014/main" id="{F063566D-7538-35A9-5AE8-93DC5E53D6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9150" y="1331359"/>
            <a:ext cx="14144664" cy="5775351"/>
          </a:xfrm>
          <a:prstGeom prst="rect">
            <a:avLst/>
          </a:prstGeom>
          <a:ln w="0">
            <a:noFill/>
          </a:ln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E16B44C6-14B2-8CA4-1964-FBACD48A3E07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E6AF714-E970-652C-DCAB-5FED489604D1}"/>
              </a:ext>
            </a:extLst>
          </p:cNvPr>
          <p:cNvSpPr>
            <a:spLocks noChangeAspect="1"/>
          </p:cNvSpPr>
          <p:nvPr/>
        </p:nvSpPr>
        <p:spPr>
          <a:xfrm>
            <a:off x="434406" y="492320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 err="1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Adminis-tration</a:t>
            </a:r>
            <a:endParaRPr lang="de-DE" sz="18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D830C84-2A43-F2B1-75CD-DE69569168E0}"/>
              </a:ext>
            </a:extLst>
          </p:cNvPr>
          <p:cNvSpPr>
            <a:spLocks noChangeAspect="1"/>
          </p:cNvSpPr>
          <p:nvPr/>
        </p:nvSpPr>
        <p:spPr>
          <a:xfrm>
            <a:off x="434406" y="2044012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Wissen-</a:t>
            </a:r>
            <a:r>
              <a:rPr lang="de-DE" sz="1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schaft</a:t>
            </a:r>
            <a:endParaRPr lang="de-DE" sz="1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736C67B-62B9-4445-DC9F-B76095B6ADC1}"/>
              </a:ext>
            </a:extLst>
          </p:cNvPr>
          <p:cNvSpPr>
            <a:spLocks noChangeAspect="1"/>
          </p:cNvSpPr>
          <p:nvPr/>
        </p:nvSpPr>
        <p:spPr>
          <a:xfrm>
            <a:off x="434406" y="3483607"/>
            <a:ext cx="1152056" cy="1152056"/>
          </a:xfrm>
          <a:prstGeom prst="ellipse">
            <a:avLst/>
          </a:prstGeom>
          <a:solidFill>
            <a:schemeClr val="bg2">
              <a:alpha val="0"/>
            </a:schemeClr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</a:t>
            </a:r>
          </a:p>
        </p:txBody>
      </p:sp>
      <p:sp>
        <p:nvSpPr>
          <p:cNvPr id="8" name="Textfeld 154">
            <a:extLst>
              <a:ext uri="{FF2B5EF4-FFF2-40B4-BE49-F238E27FC236}">
                <a16:creationId xmlns:a16="http://schemas.microsoft.com/office/drawing/2014/main" id="{2A7249AF-F196-C2E7-0585-557B5BE2817E}"/>
              </a:ext>
            </a:extLst>
          </p:cNvPr>
          <p:cNvSpPr/>
          <p:nvPr/>
        </p:nvSpPr>
        <p:spPr>
          <a:xfrm>
            <a:off x="1955540" y="2046545"/>
            <a:ext cx="9721787" cy="35841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200" b="1" strike="noStrike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Expertise der Administration</a:t>
            </a:r>
            <a:endParaRPr lang="de-DE" sz="1400" strike="noStrike" spc="-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Beitrag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Steuerungswissen, Ressourcen, politische Anschlussfähigkeit.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Bedarf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evidenzbasierte Steuerungsinformationen; Strukturen, die auch föderal koordiniert funktionieren.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 ohne Administration</a:t>
            </a:r>
            <a:br>
              <a:rPr lang="de-DE" sz="2000" b="1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Gute Ansätze bleiben Insellösungen; keine Skalierung, keine Verstetigung.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Administration ist die Übersetzerin in Systemlogiken und sichert Skalierung.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  <a:buFont typeface="Arial"/>
              <a:buChar char="•"/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78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5212-6307-4C73-0002-7E913A84A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1A932179-1403-1865-3047-3DB359F09C78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Bildung im Dialog – Wissenschaft trifft Praxis</a:t>
            </a:r>
          </a:p>
        </p:txBody>
      </p:sp>
      <p:pic>
        <p:nvPicPr>
          <p:cNvPr id="2" name="Grafik 1" descr="Ein Bild, das Boot, Schiff, draußen, Wasserfahrzeug enthält.">
            <a:extLst>
              <a:ext uri="{FF2B5EF4-FFF2-40B4-BE49-F238E27FC236}">
                <a16:creationId xmlns:a16="http://schemas.microsoft.com/office/drawing/2014/main" id="{613D3625-4A0F-CF26-05F0-E0DA513452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9150" y="1331359"/>
            <a:ext cx="14144664" cy="5775351"/>
          </a:xfrm>
          <a:prstGeom prst="rect">
            <a:avLst/>
          </a:prstGeom>
          <a:ln w="0">
            <a:noFill/>
          </a:ln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2763888E-E24C-C61B-6376-33738208F26A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9" name="Textfeld 154">
            <a:extLst>
              <a:ext uri="{FF2B5EF4-FFF2-40B4-BE49-F238E27FC236}">
                <a16:creationId xmlns:a16="http://schemas.microsoft.com/office/drawing/2014/main" id="{EF46081A-38C7-2BE4-1A13-48C5EBDE954F}"/>
              </a:ext>
            </a:extLst>
          </p:cNvPr>
          <p:cNvSpPr/>
          <p:nvPr/>
        </p:nvSpPr>
        <p:spPr>
          <a:xfrm>
            <a:off x="6335712" y="2071877"/>
            <a:ext cx="5625915" cy="45074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200" b="1" strike="noStrike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Expertise der Zivilgesellschaft</a:t>
            </a:r>
            <a:endParaRPr lang="de-DE" sz="1400" strike="noStrike" spc="-1" dirty="0">
              <a:solidFill>
                <a:srgbClr val="538F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Beitrag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Innovationskraft, Flexibilität, Finanzierung, Netzwerke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Bedarf</a:t>
            </a:r>
            <a:br>
              <a:rPr lang="de-DE" sz="20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klare Schnittstellen, Qualitätsstandards, Einbindung in </a:t>
            </a:r>
            <a:r>
              <a:rPr lang="de-DE" sz="2000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endParaRPr lang="de-DE" sz="20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 ohne Zivilgesellschaft</a:t>
            </a:r>
            <a:br>
              <a:rPr lang="de-DE" sz="2000" b="1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Gefahr bürokratischer Selbstreferenz, fehlende gesellschaftliche Resonanz.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rgbClr val="538F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Zivilgesellschaft macht Bildung zum gesamtgesellschaftlichen Gemeinschaftswerk.</a:t>
            </a:r>
          </a:p>
          <a:p>
            <a:pPr marL="285840" indent="-285840"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  <a:buFont typeface="Arial"/>
              <a:buChar char="•"/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AF6AC8B-E89F-5F32-2578-F57318438CE9}"/>
              </a:ext>
            </a:extLst>
          </p:cNvPr>
          <p:cNvSpPr>
            <a:spLocks noChangeAspect="1"/>
          </p:cNvSpPr>
          <p:nvPr/>
        </p:nvSpPr>
        <p:spPr bwMode="auto">
          <a:xfrm>
            <a:off x="745704" y="2038707"/>
            <a:ext cx="3107257" cy="2936089"/>
          </a:xfrm>
          <a:prstGeom prst="ellipse">
            <a:avLst/>
          </a:prstGeom>
          <a:solidFill>
            <a:srgbClr val="B6D2E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4B51015-C49D-3315-B734-18FE717113A6}"/>
              </a:ext>
            </a:extLst>
          </p:cNvPr>
          <p:cNvSpPr>
            <a:spLocks noChangeAspect="1"/>
          </p:cNvSpPr>
          <p:nvPr/>
        </p:nvSpPr>
        <p:spPr bwMode="auto">
          <a:xfrm>
            <a:off x="2520425" y="2043628"/>
            <a:ext cx="3107256" cy="2936089"/>
          </a:xfrm>
          <a:prstGeom prst="ellipse">
            <a:avLst/>
          </a:prstGeom>
          <a:solidFill>
            <a:srgbClr val="F8C97F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de-DE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B08E99C-3652-7970-0A1C-9921BADF1C7E}"/>
              </a:ext>
            </a:extLst>
          </p:cNvPr>
          <p:cNvSpPr>
            <a:spLocks noChangeAspect="1"/>
          </p:cNvSpPr>
          <p:nvPr/>
        </p:nvSpPr>
        <p:spPr bwMode="auto">
          <a:xfrm>
            <a:off x="1630606" y="3307072"/>
            <a:ext cx="3134275" cy="2961620"/>
          </a:xfrm>
          <a:prstGeom prst="ellipse">
            <a:avLst/>
          </a:prstGeom>
          <a:solidFill>
            <a:srgbClr val="B1B2B3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600" dirty="0">
              <a:solidFill>
                <a:srgbClr val="4A4A4A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600" dirty="0">
              <a:solidFill>
                <a:srgbClr val="4A4A4A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Administration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3600ABF-E328-05C6-0695-B045BD0A0DAC}"/>
              </a:ext>
            </a:extLst>
          </p:cNvPr>
          <p:cNvSpPr/>
          <p:nvPr/>
        </p:nvSpPr>
        <p:spPr>
          <a:xfrm>
            <a:off x="506327" y="2913264"/>
            <a:ext cx="2174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Wissenschaft</a:t>
            </a:r>
            <a:endParaRPr lang="de-DE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5F9C7CF-46FE-73A6-B78A-26A1E2FD414F}"/>
              </a:ext>
            </a:extLst>
          </p:cNvPr>
          <p:cNvSpPr/>
          <p:nvPr/>
        </p:nvSpPr>
        <p:spPr>
          <a:xfrm>
            <a:off x="3591452" y="2918181"/>
            <a:ext cx="2174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8A352CE-20A2-3AC5-A142-19347C3F15D1}"/>
              </a:ext>
            </a:extLst>
          </p:cNvPr>
          <p:cNvSpPr txBox="1"/>
          <p:nvPr/>
        </p:nvSpPr>
        <p:spPr>
          <a:xfrm>
            <a:off x="2550604" y="3462515"/>
            <a:ext cx="1283307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max.</a:t>
            </a:r>
            <a:br>
              <a:rPr lang="de-DE" dirty="0"/>
            </a:br>
            <a:r>
              <a:rPr lang="de-DE" dirty="0"/>
              <a:t>Wirkung</a:t>
            </a:r>
          </a:p>
        </p:txBody>
      </p:sp>
    </p:spTree>
    <p:extLst>
      <p:ext uri="{BB962C8B-B14F-4D97-AF65-F5344CB8AC3E}">
        <p14:creationId xmlns:p14="http://schemas.microsoft.com/office/powerpoint/2010/main" val="67544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2738C-16CE-6533-D253-D9586D239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31D813D5-E608-E582-6B8B-F4557EE9D25B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Aufbau von Brückeninstitutionen</a:t>
            </a:r>
          </a:p>
        </p:txBody>
      </p:sp>
      <p:pic>
        <p:nvPicPr>
          <p:cNvPr id="2" name="Grafik 1" descr="Ein Bild, das Kleidung, Person, Frau, Mann enthält.&#10;&#10;Automatisch generierte Beschreibung">
            <a:extLst>
              <a:ext uri="{FF2B5EF4-FFF2-40B4-BE49-F238E27FC236}">
                <a16:creationId xmlns:a16="http://schemas.microsoft.com/office/drawing/2014/main" id="{12C9F772-9C7A-1418-E29A-359DCF711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 b="14536"/>
          <a:stretch/>
        </p:blipFill>
        <p:spPr>
          <a:xfrm>
            <a:off x="0" y="1361005"/>
            <a:ext cx="12226379" cy="5688000"/>
          </a:xfrm>
          <a:prstGeom prst="rect">
            <a:avLst/>
          </a:prstGeom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E734E3CD-52BB-4452-DE8E-FF81468CEB60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9" name="Textfeld 154">
            <a:extLst>
              <a:ext uri="{FF2B5EF4-FFF2-40B4-BE49-F238E27FC236}">
                <a16:creationId xmlns:a16="http://schemas.microsoft.com/office/drawing/2014/main" id="{F1B9962B-42D1-4DEC-C41F-A26D18CF46C3}"/>
              </a:ext>
            </a:extLst>
          </p:cNvPr>
          <p:cNvSpPr/>
          <p:nvPr/>
        </p:nvSpPr>
        <p:spPr>
          <a:xfrm>
            <a:off x="231767" y="1871247"/>
            <a:ext cx="12379573" cy="11527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Brückeninstitutionen – </a:t>
            </a:r>
            <a:b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de-DE" sz="2200" b="1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ntermediäre Akteure, die Wissenschaft, Praxis, Verwaltung und Zivilgesellschaft dauerhaft verbinden</a:t>
            </a:r>
            <a:endParaRPr lang="de-DE" sz="1400" strike="noStrike" spc="-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154">
            <a:extLst>
              <a:ext uri="{FF2B5EF4-FFF2-40B4-BE49-F238E27FC236}">
                <a16:creationId xmlns:a16="http://schemas.microsoft.com/office/drawing/2014/main" id="{BA96382C-DFA6-7205-34B9-F6DDD812D5C7}"/>
              </a:ext>
            </a:extLst>
          </p:cNvPr>
          <p:cNvSpPr/>
          <p:nvPr/>
        </p:nvSpPr>
        <p:spPr>
          <a:xfrm>
            <a:off x="308384" y="2798930"/>
            <a:ext cx="11600085" cy="30147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0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Brückeninstitutionen</a:t>
            </a:r>
            <a:r>
              <a:rPr lang="de-DE" sz="2000" spc="-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Angebote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Wissenschaft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 den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Gesetzesgrundlagen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Politik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Umsetzungslogiken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Verwaltung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Innovationskraft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Zivilgesellschaft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 den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Bedarfen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 schulischen </a:t>
            </a: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Praxis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Sinne einer kohärenten Schulentwicklung</a:t>
            </a:r>
            <a:b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synthetisiert und synchronisiert</a:t>
            </a:r>
          </a:p>
        </p:txBody>
      </p:sp>
      <p:pic>
        <p:nvPicPr>
          <p:cNvPr id="11" name="Grafik 10" descr="Ein Bild, das Text, Screenshot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E0398DC1-6751-E139-E634-E7778CAB8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79" y="2685436"/>
            <a:ext cx="5705856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4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4C359-226F-9713-A1E7-0B222E35F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">
            <a:extLst>
              <a:ext uri="{FF2B5EF4-FFF2-40B4-BE49-F238E27FC236}">
                <a16:creationId xmlns:a16="http://schemas.microsoft.com/office/drawing/2014/main" id="{4D38E1F6-D840-4663-8DC4-D7CF4209278D}"/>
              </a:ext>
            </a:extLst>
          </p:cNvPr>
          <p:cNvSpPr txBox="1">
            <a:spLocks/>
          </p:cNvSpPr>
          <p:nvPr/>
        </p:nvSpPr>
        <p:spPr>
          <a:xfrm>
            <a:off x="425369" y="323655"/>
            <a:ext cx="10576175" cy="58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AFC8B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chemeClr val="bg1"/>
                </a:solidFill>
                <a:highlight>
                  <a:srgbClr val="AFC8B9"/>
                </a:highlight>
              </a:rPr>
              <a:t>Aufbau von Brückeninstitutionen</a:t>
            </a:r>
          </a:p>
        </p:txBody>
      </p:sp>
      <p:pic>
        <p:nvPicPr>
          <p:cNvPr id="2" name="Grafik 1" descr="Ein Bild, das Kleidung, Person, Frau, Mann enthält.&#10;&#10;Automatisch generierte Beschreibung">
            <a:extLst>
              <a:ext uri="{FF2B5EF4-FFF2-40B4-BE49-F238E27FC236}">
                <a16:creationId xmlns:a16="http://schemas.microsoft.com/office/drawing/2014/main" id="{92133B47-C2B3-7300-0032-0DB8AC8C11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 b="14536"/>
          <a:stretch/>
        </p:blipFill>
        <p:spPr>
          <a:xfrm>
            <a:off x="0" y="1361005"/>
            <a:ext cx="12226379" cy="5688000"/>
          </a:xfrm>
          <a:prstGeom prst="rect">
            <a:avLst/>
          </a:prstGeom>
        </p:spPr>
      </p:pic>
      <p:sp>
        <p:nvSpPr>
          <p:cNvPr id="3" name="Rechteck 161">
            <a:extLst>
              <a:ext uri="{FF2B5EF4-FFF2-40B4-BE49-F238E27FC236}">
                <a16:creationId xmlns:a16="http://schemas.microsoft.com/office/drawing/2014/main" id="{16A3B6FD-0213-0DAE-76DC-1EAD2A4DE04B}"/>
              </a:ext>
            </a:extLst>
          </p:cNvPr>
          <p:cNvSpPr/>
          <p:nvPr/>
        </p:nvSpPr>
        <p:spPr>
          <a:xfrm>
            <a:off x="-69685" y="1808820"/>
            <a:ext cx="12349995" cy="46141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36000" tIns="36000" rIns="36000" bIns="36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de-DE" sz="14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9" name="Textfeld 154">
            <a:extLst>
              <a:ext uri="{FF2B5EF4-FFF2-40B4-BE49-F238E27FC236}">
                <a16:creationId xmlns:a16="http://schemas.microsoft.com/office/drawing/2014/main" id="{1E6B1B92-AF5D-D145-B40F-A780ACA47445}"/>
              </a:ext>
            </a:extLst>
          </p:cNvPr>
          <p:cNvSpPr/>
          <p:nvPr/>
        </p:nvSpPr>
        <p:spPr>
          <a:xfrm>
            <a:off x="231767" y="1871247"/>
            <a:ext cx="12379573" cy="11527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Brückeninstitutionen – </a:t>
            </a:r>
            <a:b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200" b="1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de-DE" sz="2200" b="1" strike="noStrike" spc="-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ntermediäre Akteure, die Wissenschaft, Praxis, Verwaltung und Zivilgesellschaft dauerhaft verbinden</a:t>
            </a:r>
            <a:endParaRPr lang="de-DE" sz="1400" strike="noStrike" spc="-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E19900"/>
              </a:buClr>
            </a:pPr>
            <a:endParaRPr lang="de-DE" sz="200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feld 154">
            <a:extLst>
              <a:ext uri="{FF2B5EF4-FFF2-40B4-BE49-F238E27FC236}">
                <a16:creationId xmlns:a16="http://schemas.microsoft.com/office/drawing/2014/main" id="{2DFCAB76-BEE6-7D20-C4ED-8839BDB2F064}"/>
              </a:ext>
            </a:extLst>
          </p:cNvPr>
          <p:cNvSpPr/>
          <p:nvPr/>
        </p:nvSpPr>
        <p:spPr>
          <a:xfrm>
            <a:off x="202055" y="2720476"/>
            <a:ext cx="11758178" cy="33994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Übersetzung: 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Fachliches Wissen (z. B. wissenschaftliche Evidenz, ökonomische Analysen, gesellschaftliche Bedarfe) wird in politische Entscheidungslogiken übersetzt und umgekehrt.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Vermittlung von Interessen: 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Sie schaffen Foren, in denen unterschiedliche Stakeholder ihre Sichtweisen einbringen und Kompromisse oder Synergien entstehen können.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Koordination &amp; Kontinuität: 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Sie stellen sicher, dass Prozesse nicht fragmentiert oder punktuell bleiben, sondern längerfristig begleitet werden.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2000" b="1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Innovationsraum: </a:t>
            </a:r>
            <a: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Brückeninstitutionen können Experimentierfelder eröffnen, in denen neue Formen der Zusammenarbeit erprobt werden, ohne dass gleich das gesamte politische oder wissenschaftliche System umgebaut werden muss.</a:t>
            </a:r>
            <a:br>
              <a:rPr lang="de-DE" sz="20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strike="noStrike" spc="-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1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Universität Vechta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pex Sans Book"/>
        <a:ea typeface=""/>
        <a:cs typeface=""/>
      </a:majorFont>
      <a:minorFont>
        <a:latin typeface="Microsoft Sans Serif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eibniz Sonderfolien">
  <a:themeElements>
    <a:clrScheme name="Leibniz-Gemeinschaft 2">
      <a:dk1>
        <a:srgbClr val="000000"/>
      </a:dk1>
      <a:lt1>
        <a:srgbClr val="FFFFFF"/>
      </a:lt1>
      <a:dk2>
        <a:srgbClr val="918CC3"/>
      </a:dk2>
      <a:lt2>
        <a:srgbClr val="FFFFFF"/>
      </a:lt2>
      <a:accent1>
        <a:srgbClr val="96B3A0"/>
      </a:accent1>
      <a:accent2>
        <a:srgbClr val="D7733C"/>
      </a:accent2>
      <a:accent3>
        <a:srgbClr val="918CC3"/>
      </a:accent3>
      <a:accent4>
        <a:srgbClr val="9BA578"/>
      </a:accent4>
      <a:accent5>
        <a:srgbClr val="D2DC3C"/>
      </a:accent5>
      <a:accent6>
        <a:srgbClr val="96B3A0"/>
      </a:accent6>
      <a:hlink>
        <a:srgbClr val="AFC8B9"/>
      </a:hlink>
      <a:folHlink>
        <a:srgbClr val="B5B5B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Breitbild</PresentationFormat>
  <Paragraphs>102</Paragraphs>
  <Slides>11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11</vt:i4>
      </vt:variant>
    </vt:vector>
  </HeadingPairs>
  <TitlesOfParts>
    <vt:vector size="23" baseType="lpstr">
      <vt:lpstr>Malgun Gothic</vt:lpstr>
      <vt:lpstr>Apex Sans Book</vt:lpstr>
      <vt:lpstr>Arial</vt:lpstr>
      <vt:lpstr>Calibri</vt:lpstr>
      <vt:lpstr>Calibri Light</vt:lpstr>
      <vt:lpstr>Maison</vt:lpstr>
      <vt:lpstr>Microsoft Sans Serif</vt:lpstr>
      <vt:lpstr>Trebuchet MS</vt:lpstr>
      <vt:lpstr>Larissa</vt:lpstr>
      <vt:lpstr>Benutzerdefiniertes Design</vt:lpstr>
      <vt:lpstr>Universität Vechta</vt:lpstr>
      <vt:lpstr>Leibniz Sonderfolien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Sekretariat-LERN</dc:creator>
  <cp:lastModifiedBy>Maaz, Kai</cp:lastModifiedBy>
  <cp:revision>297</cp:revision>
  <cp:lastPrinted>2017-01-27T10:49:59Z</cp:lastPrinted>
  <dcterms:created xsi:type="dcterms:W3CDTF">2014-06-06T11:50:31Z</dcterms:created>
  <dcterms:modified xsi:type="dcterms:W3CDTF">2026-03-12T13:18:26Z</dcterms:modified>
</cp:coreProperties>
</file>